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43" autoAdjust="0"/>
  </p:normalViewPr>
  <p:slideViewPr>
    <p:cSldViewPr snapToGrid="0">
      <p:cViewPr varScale="1">
        <p:scale>
          <a:sx n="80" d="100"/>
          <a:sy n="80"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3/8/2014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2975" y="0"/>
            <a:ext cx="6988783" cy="4968368"/>
          </a:xfrm>
          <a:prstGeom prst="rect">
            <a:avLst/>
          </a:prstGeom>
        </p:spPr>
      </p:pic>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AR5</a:t>
            </a:r>
            <a:endParaRPr lang="en-US" sz="1400" i="1" dirty="0" smtClean="0">
              <a:latin typeface="Arial" panose="020B0604020202020204" pitchFamily="34" charset="0"/>
              <a:cs typeface="Arial" panose="020B0604020202020204" pitchFamily="34" charset="0"/>
            </a:endParaRPr>
          </a:p>
        </p:txBody>
      </p:sp>
      <p:sp>
        <p:nvSpPr>
          <p:cNvPr id="4" name="Rectangle 3"/>
          <p:cNvSpPr/>
          <p:nvPr/>
        </p:nvSpPr>
        <p:spPr>
          <a:xfrm>
            <a:off x="438151" y="4762356"/>
            <a:ext cx="8267700" cy="1569660"/>
          </a:xfrm>
          <a:prstGeom prst="rect">
            <a:avLst/>
          </a:prstGeom>
        </p:spPr>
        <p:txBody>
          <a:bodyPr wrap="square">
            <a:spAutoFit/>
          </a:bodyPr>
          <a:lstStyle/>
          <a:p>
            <a:r>
              <a:rPr lang="en-US" sz="1600" dirty="0">
                <a:solidFill>
                  <a:srgbClr val="211D1E"/>
                </a:solidFill>
                <a:latin typeface="Arial" panose="020B0604020202020204" pitchFamily="34" charset="0"/>
                <a:cs typeface="Arial" panose="020B0604020202020204" pitchFamily="34" charset="0"/>
              </a:rPr>
              <a:t>Time series of global annual mean surface air temperature anomalies (relative to 1986–2005) from CMIP5 concentration-driven experiments. Projections are shown for each RCP for the multi-model mean (solid lines) and the 5 to 95% range (±1.64 standard deviation) across the distribution of individual models (shading). Discontinuities at 2100 are due to different numbers of models performing the extension runs beyond the 21st century and have no physical meaning.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AR5</a:t>
            </a:r>
          </a:p>
        </p:txBody>
      </p:sp>
      <p:sp>
        <p:nvSpPr>
          <p:cNvPr id="4" name="Rectangle 3"/>
          <p:cNvSpPr/>
          <p:nvPr/>
        </p:nvSpPr>
        <p:spPr>
          <a:xfrm>
            <a:off x="438151" y="4762356"/>
            <a:ext cx="8267700" cy="1323439"/>
          </a:xfrm>
          <a:prstGeom prst="rect">
            <a:avLst/>
          </a:prstGeom>
        </p:spPr>
        <p:txBody>
          <a:bodyPr wrap="square">
            <a:spAutoFit/>
          </a:bodyPr>
          <a:lstStyle/>
          <a:p>
            <a:r>
              <a:rPr lang="en-US" sz="1600" dirty="0"/>
              <a:t>Multi-model ensemble average of surface air temperature change (compared to 1986–2005 base period) </a:t>
            </a:r>
            <a:r>
              <a:rPr lang="en-US" sz="1600" dirty="0" smtClean="0"/>
              <a:t>for 2081–2100 </a:t>
            </a:r>
            <a:r>
              <a:rPr lang="en-US" sz="1600" dirty="0"/>
              <a:t>for </a:t>
            </a:r>
            <a:r>
              <a:rPr lang="en-US" sz="1600" dirty="0" smtClean="0"/>
              <a:t>RCP 4.5. </a:t>
            </a:r>
            <a:r>
              <a:rPr lang="en-US" sz="1600" dirty="0"/>
              <a:t>Hatching indicates regions where the multi-model mean change is less than one standard deviation of internal variability. Stippling indicates regions where the multi-model mean change is greater than two standard deviations of internal variability and where at least 90% of the models agree on the sign of change </a:t>
            </a:r>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234890" y="353108"/>
            <a:ext cx="6447990" cy="3697792"/>
          </a:xfrm>
          <a:prstGeom prst="rect">
            <a:avLst/>
          </a:prstGeom>
        </p:spPr>
      </p:pic>
      <p:pic>
        <p:nvPicPr>
          <p:cNvPr id="6" name="Picture 5"/>
          <p:cNvPicPr>
            <a:picLocks noChangeAspect="1"/>
          </p:cNvPicPr>
          <p:nvPr/>
        </p:nvPicPr>
        <p:blipFill>
          <a:blip r:embed="rId3"/>
          <a:stretch>
            <a:fillRect/>
          </a:stretch>
        </p:blipFill>
        <p:spPr>
          <a:xfrm>
            <a:off x="1076760" y="4050900"/>
            <a:ext cx="6764251" cy="527000"/>
          </a:xfrm>
          <a:prstGeom prst="rect">
            <a:avLst/>
          </a:prstGeom>
        </p:spPr>
      </p:pic>
    </p:spTree>
    <p:extLst>
      <p:ext uri="{BB962C8B-B14F-4D97-AF65-F5344CB8AC3E}">
        <p14:creationId xmlns:p14="http://schemas.microsoft.com/office/powerpoint/2010/main" val="40205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AR5</a:t>
            </a:r>
          </a:p>
        </p:txBody>
      </p:sp>
      <p:sp>
        <p:nvSpPr>
          <p:cNvPr id="4" name="Rectangle 3"/>
          <p:cNvSpPr/>
          <p:nvPr/>
        </p:nvSpPr>
        <p:spPr>
          <a:xfrm>
            <a:off x="438151" y="5029056"/>
            <a:ext cx="8267700" cy="1569660"/>
          </a:xfrm>
          <a:prstGeom prst="rect">
            <a:avLst/>
          </a:prstGeom>
        </p:spPr>
        <p:txBody>
          <a:bodyPr wrap="square">
            <a:spAutoFit/>
          </a:bodyPr>
          <a:lstStyle/>
          <a:p>
            <a:r>
              <a:rPr lang="en-US" sz="1600" dirty="0"/>
              <a:t>Temperature (left) and precipitation (right) change patterns derived from transient simulations from the CMIP5 ensembles, scaled to 1°C of global mean surface temperature change. </a:t>
            </a:r>
            <a:r>
              <a:rPr lang="en-US" sz="1600" dirty="0" smtClean="0"/>
              <a:t>Stippling </a:t>
            </a:r>
            <a:r>
              <a:rPr lang="en-US" sz="1600" dirty="0"/>
              <a:t>indicates where the mean change averaged over all realizations is larger than the 95% percentile of the distribution of models. Zonal means of the geographical patterns are shown for each individual model for RCP2.6 (blue), 4.5 (light blue), 6.0 (orange) and 8.5 (red). RCP8.5 is excluded from the stabilization figures. </a:t>
            </a:r>
            <a:endParaRPr lang="en-US" sz="16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35171" y="111497"/>
            <a:ext cx="8127804" cy="4836274"/>
          </a:xfrm>
          <a:prstGeom prst="rect">
            <a:avLst/>
          </a:prstGeom>
        </p:spPr>
      </p:pic>
    </p:spTree>
    <p:extLst>
      <p:ext uri="{BB962C8B-B14F-4D97-AF65-F5344CB8AC3E}">
        <p14:creationId xmlns:p14="http://schemas.microsoft.com/office/powerpoint/2010/main" val="428056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AR5</a:t>
            </a:r>
          </a:p>
        </p:txBody>
      </p:sp>
      <p:sp>
        <p:nvSpPr>
          <p:cNvPr id="4" name="Rectangle 3"/>
          <p:cNvSpPr/>
          <p:nvPr/>
        </p:nvSpPr>
        <p:spPr>
          <a:xfrm>
            <a:off x="514350" y="5448895"/>
            <a:ext cx="8267700" cy="1077218"/>
          </a:xfrm>
          <a:prstGeom prst="rect">
            <a:avLst/>
          </a:prstGeom>
        </p:spPr>
        <p:txBody>
          <a:bodyPr wrap="square">
            <a:spAutoFit/>
          </a:bodyPr>
          <a:lstStyle/>
          <a:p>
            <a:r>
              <a:rPr lang="en-US" sz="1600" dirty="0">
                <a:cs typeface="Arial" panose="020B0604020202020204" pitchFamily="34" charset="0"/>
              </a:rPr>
              <a:t>The CMIP5 multi-model median change in 20-year return values of annual warm temperature extremes (left-hand panels) and cold temperature extremes (right-hand panels) as simulated by CMIP5 models in 2081–2100 relative to 1986–2005 in the RCP2.6 (top), RCP4.5 (middle panels), and RCP8.5 (bottom) experiments.</a:t>
            </a:r>
            <a:endParaRPr lang="en-US" sz="1600" dirty="0">
              <a:solidFill>
                <a:prstClr val="black"/>
              </a:solidFill>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747352" y="45663"/>
            <a:ext cx="5986947" cy="5403232"/>
          </a:xfrm>
          <a:prstGeom prst="rect">
            <a:avLst/>
          </a:prstGeom>
        </p:spPr>
      </p:pic>
    </p:spTree>
    <p:extLst>
      <p:ext uri="{BB962C8B-B14F-4D97-AF65-F5344CB8AC3E}">
        <p14:creationId xmlns:p14="http://schemas.microsoft.com/office/powerpoint/2010/main" val="240138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AR5</a:t>
            </a:r>
          </a:p>
        </p:txBody>
      </p:sp>
      <p:sp>
        <p:nvSpPr>
          <p:cNvPr id="4" name="Rectangle 3"/>
          <p:cNvSpPr/>
          <p:nvPr/>
        </p:nvSpPr>
        <p:spPr>
          <a:xfrm>
            <a:off x="337396" y="4514850"/>
            <a:ext cx="8267700" cy="2062103"/>
          </a:xfrm>
          <a:prstGeom prst="rect">
            <a:avLst/>
          </a:prstGeom>
        </p:spPr>
        <p:txBody>
          <a:bodyPr wrap="square">
            <a:spAutoFit/>
          </a:bodyPr>
          <a:lstStyle/>
          <a:p>
            <a:r>
              <a:rPr lang="en-US" sz="1600" dirty="0">
                <a:cs typeface="Arial" panose="020B0604020202020204" pitchFamily="34" charset="0"/>
              </a:rPr>
              <a:t>Projected changes in near-surface relative humidity from the CMIP5 models under RCP8.5 for the December, January and February (DJF, left), June, July and August (JJA, middle) and annual mean (ANN, right) averages relative to 1986–2005 for the periods 2046–2065 (top row), 2081–2100 (bottom row). The changes are differences in relative humidity percentage (as opposed to a fractional or relative change). Hatching indicates regions where the multi-model mean change is less than one standard deviation of internal variability. Stippling indicates regions where the multi-model mean change is greater than two standard deviations of internal variability and where at least 90% of models agree on the sign of change </a:t>
            </a:r>
            <a:endParaRPr lang="en-US" sz="1600" dirty="0">
              <a:solidFill>
                <a:prstClr val="black"/>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775" y="99843"/>
            <a:ext cx="8939543" cy="4415007"/>
          </a:xfrm>
          <a:prstGeom prst="rect">
            <a:avLst/>
          </a:prstGeom>
        </p:spPr>
      </p:pic>
    </p:spTree>
    <p:extLst>
      <p:ext uri="{BB962C8B-B14F-4D97-AF65-F5344CB8AC3E}">
        <p14:creationId xmlns:p14="http://schemas.microsoft.com/office/powerpoint/2010/main" val="55907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0300" y="6372225"/>
            <a:ext cx="2619375"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IPCC AR5</a:t>
            </a:r>
          </a:p>
        </p:txBody>
      </p:sp>
      <p:sp>
        <p:nvSpPr>
          <p:cNvPr id="4" name="Rectangle 3"/>
          <p:cNvSpPr/>
          <p:nvPr/>
        </p:nvSpPr>
        <p:spPr>
          <a:xfrm>
            <a:off x="4895851" y="2605597"/>
            <a:ext cx="4012035" cy="2062103"/>
          </a:xfrm>
          <a:prstGeom prst="rect">
            <a:avLst/>
          </a:prstGeom>
        </p:spPr>
        <p:txBody>
          <a:bodyPr wrap="square">
            <a:spAutoFit/>
          </a:bodyPr>
          <a:lstStyle/>
          <a:p>
            <a:r>
              <a:rPr lang="en-US" sz="1600" dirty="0" smtClean="0"/>
              <a:t>(</a:t>
            </a:r>
            <a:r>
              <a:rPr lang="en-US" sz="1600" dirty="0"/>
              <a:t>b) Percent change </a:t>
            </a:r>
            <a:r>
              <a:rPr lang="en-US" sz="1600" dirty="0" smtClean="0"/>
              <a:t>in annual maximum 5-day accumulated precipitation in the </a:t>
            </a:r>
            <a:r>
              <a:rPr lang="en-US" sz="1600" dirty="0"/>
              <a:t>RCP8.5 scenario. (c) Projected change in </a:t>
            </a:r>
            <a:r>
              <a:rPr lang="en-US" sz="1600" dirty="0" smtClean="0"/>
              <a:t>the </a:t>
            </a:r>
            <a:r>
              <a:rPr lang="en-US" sz="1600" dirty="0"/>
              <a:t>maximum number of consecutive dry days when precipitation is less than 1 </a:t>
            </a:r>
            <a:r>
              <a:rPr lang="en-US" sz="1600" dirty="0" smtClean="0"/>
              <a:t>mm in </a:t>
            </a:r>
            <a:r>
              <a:rPr lang="en-US" sz="1600" dirty="0"/>
              <a:t>the RCP8.5 scenario </a:t>
            </a:r>
            <a:r>
              <a:rPr lang="en-US" sz="1600" dirty="0" smtClean="0"/>
              <a:t>Stippling </a:t>
            </a:r>
            <a:r>
              <a:rPr lang="en-US" sz="1600" dirty="0"/>
              <a:t>indicates </a:t>
            </a:r>
            <a:r>
              <a:rPr lang="en-US" sz="1600" dirty="0" err="1"/>
              <a:t>gridpoints</a:t>
            </a:r>
            <a:r>
              <a:rPr lang="en-US" sz="1600" dirty="0"/>
              <a:t> with changes that are significant at the 5% level using a Wilcoxon signed-ranked test. </a:t>
            </a:r>
            <a:endParaRPr lang="en-US" sz="1600" dirty="0">
              <a:solidFill>
                <a:prstClr val="black"/>
              </a:solidFill>
              <a:cs typeface="Arial" panose="020B0604020202020204" pitchFamily="34" charset="0"/>
            </a:endParaRPr>
          </a:p>
        </p:txBody>
      </p:sp>
      <p:pic>
        <p:nvPicPr>
          <p:cNvPr id="7" name="Picture 6"/>
          <p:cNvPicPr>
            <a:picLocks noChangeAspect="1"/>
          </p:cNvPicPr>
          <p:nvPr/>
        </p:nvPicPr>
        <p:blipFill>
          <a:blip r:embed="rId2"/>
          <a:stretch>
            <a:fillRect/>
          </a:stretch>
        </p:blipFill>
        <p:spPr>
          <a:xfrm>
            <a:off x="-21191" y="242830"/>
            <a:ext cx="4917042" cy="3224425"/>
          </a:xfrm>
          <a:prstGeom prst="rect">
            <a:avLst/>
          </a:prstGeom>
        </p:spPr>
      </p:pic>
      <p:pic>
        <p:nvPicPr>
          <p:cNvPr id="8" name="Picture 7"/>
          <p:cNvPicPr>
            <a:picLocks noChangeAspect="1"/>
          </p:cNvPicPr>
          <p:nvPr/>
        </p:nvPicPr>
        <p:blipFill>
          <a:blip r:embed="rId3"/>
          <a:stretch>
            <a:fillRect/>
          </a:stretch>
        </p:blipFill>
        <p:spPr>
          <a:xfrm>
            <a:off x="204430" y="3806041"/>
            <a:ext cx="4465801" cy="3051959"/>
          </a:xfrm>
          <a:prstGeom prst="rect">
            <a:avLst/>
          </a:prstGeom>
        </p:spPr>
      </p:pic>
    </p:spTree>
    <p:extLst>
      <p:ext uri="{BB962C8B-B14F-4D97-AF65-F5344CB8AC3E}">
        <p14:creationId xmlns:p14="http://schemas.microsoft.com/office/powerpoint/2010/main" val="248107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docProps/app.xml><?xml version="1.0" encoding="utf-8"?>
<Properties xmlns="http://schemas.openxmlformats.org/officeDocument/2006/extended-properties" xmlns:vt="http://schemas.openxmlformats.org/officeDocument/2006/docPropsVTypes">
  <Template>Ariel2</Template>
  <TotalTime>42</TotalTime>
  <Words>511</Words>
  <Application>Microsoft Office PowerPoint</Application>
  <PresentationFormat>On-screen Show (4:3)</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6</cp:revision>
  <dcterms:created xsi:type="dcterms:W3CDTF">2014-03-08T20:26:33Z</dcterms:created>
  <dcterms:modified xsi:type="dcterms:W3CDTF">2014-03-08T21:09:31Z</dcterms:modified>
</cp:coreProperties>
</file>